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63" r:id="rId2"/>
    <p:sldId id="278" r:id="rId3"/>
    <p:sldId id="279" r:id="rId4"/>
    <p:sldId id="280" r:id="rId5"/>
    <p:sldId id="281" r:id="rId6"/>
    <p:sldId id="282" r:id="rId7"/>
    <p:sldId id="284" r:id="rId8"/>
    <p:sldId id="285" r:id="rId9"/>
    <p:sldId id="286" r:id="rId10"/>
    <p:sldId id="271" r:id="rId11"/>
    <p:sldId id="272" r:id="rId12"/>
    <p:sldId id="273" r:id="rId13"/>
    <p:sldId id="274" r:id="rId14"/>
    <p:sldId id="288" r:id="rId15"/>
    <p:sldId id="276" r:id="rId16"/>
    <p:sldId id="277" r:id="rId17"/>
    <p:sldId id="256" r:id="rId18"/>
    <p:sldId id="258" r:id="rId19"/>
    <p:sldId id="260" r:id="rId20"/>
    <p:sldId id="261" r:id="rId21"/>
    <p:sldId id="262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C74E7-6C2C-4700-9D37-16A3A4780DE2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453CC-1FCF-4604-AAA6-9FF2BA6A1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1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2E0-10DC-4617-B5E3-307BD0E5C5B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E1C-1D01-4B4F-AE50-757A18DF34F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86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2E0-10DC-4617-B5E3-307BD0E5C5B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E1C-1D01-4B4F-AE50-757A18DF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2E0-10DC-4617-B5E3-307BD0E5C5B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E1C-1D01-4B4F-AE50-757A18DF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18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2E0-10DC-4617-B5E3-307BD0E5C5B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E1C-1D01-4B4F-AE50-757A18DF34F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682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2E0-10DC-4617-B5E3-307BD0E5C5B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E1C-1D01-4B4F-AE50-757A18DF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29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2E0-10DC-4617-B5E3-307BD0E5C5B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E1C-1D01-4B4F-AE50-757A18DF34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4773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2E0-10DC-4617-B5E3-307BD0E5C5B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E1C-1D01-4B4F-AE50-757A18DF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1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2E0-10DC-4617-B5E3-307BD0E5C5B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E1C-1D01-4B4F-AE50-757A18DF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73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2E0-10DC-4617-B5E3-307BD0E5C5B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E1C-1D01-4B4F-AE50-757A18DF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1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2E0-10DC-4617-B5E3-307BD0E5C5B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E1C-1D01-4B4F-AE50-757A18DF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3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2E0-10DC-4617-B5E3-307BD0E5C5B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E1C-1D01-4B4F-AE50-757A18DF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2E0-10DC-4617-B5E3-307BD0E5C5B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E1C-1D01-4B4F-AE50-757A18DF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7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2E0-10DC-4617-B5E3-307BD0E5C5B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E1C-1D01-4B4F-AE50-757A18DF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0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2E0-10DC-4617-B5E3-307BD0E5C5B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E1C-1D01-4B4F-AE50-757A18DF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2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2E0-10DC-4617-B5E3-307BD0E5C5B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E1C-1D01-4B4F-AE50-757A18DF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1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2E0-10DC-4617-B5E3-307BD0E5C5B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E1C-1D01-4B4F-AE50-757A18DF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5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2E0-10DC-4617-B5E3-307BD0E5C5B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EE1C-1D01-4B4F-AE50-757A18DF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3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E162E0-10DC-4617-B5E3-307BD0E5C5B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363EE1C-1D01-4B4F-AE50-757A18DF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05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86467" y="5100472"/>
            <a:ext cx="2530042" cy="146723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Daniel R Peake</a:t>
            </a:r>
          </a:p>
          <a:p>
            <a:r>
              <a:rPr lang="en-US" dirty="0">
                <a:solidFill>
                  <a:schemeClr val="bg1"/>
                </a:solidFill>
              </a:rPr>
              <a:t>Assistant Director</a:t>
            </a:r>
          </a:p>
          <a:p>
            <a:r>
              <a:rPr lang="en-US" dirty="0">
                <a:solidFill>
                  <a:schemeClr val="bg1"/>
                </a:solidFill>
              </a:rPr>
              <a:t>DEA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godslearningchannel.com/glcmedia/profiles/upd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23"/>
            <a:ext cx="4119417" cy="510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20875" y="424260"/>
            <a:ext cx="56712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DEA Update: Initiatives </a:t>
            </a:r>
            <a:r>
              <a:rPr lang="en-US" sz="4400" dirty="0">
                <a:solidFill>
                  <a:schemeClr val="bg1"/>
                </a:solidFill>
              </a:rPr>
              <a:t>to Improve CWA </a:t>
            </a:r>
            <a:r>
              <a:rPr lang="en-US" sz="4400" dirty="0" smtClean="0">
                <a:solidFill>
                  <a:schemeClr val="bg1"/>
                </a:solidFill>
              </a:rPr>
              <a:t>Permitting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Efficiency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-2432"/>
            <a:ext cx="9147243" cy="686043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620" y="0"/>
            <a:ext cx="1219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BATS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WHAT NOW !?!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24954" y="5724797"/>
            <a:ext cx="2568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Richard Clausen</a:t>
            </a:r>
          </a:p>
          <a:p>
            <a:r>
              <a:rPr lang="en-US" dirty="0" smtClean="0"/>
              <a:t>Redwing Ecological Services,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2508" y="53900"/>
            <a:ext cx="9480884" cy="6577852"/>
            <a:chOff x="433137" y="-199028"/>
            <a:chExt cx="9480884" cy="657785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33137" y="5160949"/>
              <a:ext cx="9480884" cy="23087"/>
            </a:xfrm>
            <a:prstGeom prst="line">
              <a:avLst/>
            </a:prstGeom>
            <a:ln w="63500"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477885" y="419329"/>
              <a:ext cx="2023285" cy="5242141"/>
              <a:chOff x="2136809" y="-880083"/>
              <a:chExt cx="2023285" cy="524214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136809" y="3754323"/>
                <a:ext cx="192505" cy="21511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8707858">
                <a:off x="1354357" y="1556322"/>
                <a:ext cx="5242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2006 – Indiana Bat Programmatic Agreement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854415" y="435928"/>
              <a:ext cx="2069284" cy="5242141"/>
              <a:chOff x="3363530" y="195295"/>
              <a:chExt cx="2069284" cy="524214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363530" y="4813102"/>
                <a:ext cx="192505" cy="21511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8707858">
                <a:off x="2627077" y="2631700"/>
                <a:ext cx="5242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2012 – Indiana Bat Programmatic Agreement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381539" y="-199028"/>
              <a:ext cx="2272815" cy="5993949"/>
              <a:chOff x="2136809" y="-1498440"/>
              <a:chExt cx="2272815" cy="5993949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136809" y="3754323"/>
                <a:ext cx="192505" cy="21511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8707858">
                <a:off x="1227983" y="1313869"/>
                <a:ext cx="5993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2015 - Conservation Strategy for </a:t>
                </a:r>
                <a:r>
                  <a:rPr lang="en-US" b="1" u="sng" dirty="0"/>
                  <a:t>Forest Dwelling </a:t>
                </a:r>
                <a:r>
                  <a:rPr lang="en-US" dirty="0"/>
                  <a:t>Bats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942065" y="1129838"/>
              <a:ext cx="1766620" cy="4429418"/>
              <a:chOff x="2136809" y="-169574"/>
              <a:chExt cx="1766620" cy="442941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136809" y="3754323"/>
                <a:ext cx="192505" cy="21511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8707858">
                <a:off x="1504054" y="1860469"/>
                <a:ext cx="4429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2015 – Range-wide Biological Opinion 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489906" y="536848"/>
              <a:ext cx="2000679" cy="5107488"/>
              <a:chOff x="2136809" y="-758242"/>
              <a:chExt cx="2000679" cy="5107488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136809" y="3754323"/>
                <a:ext cx="192505" cy="21511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8707858">
                <a:off x="1399078" y="1610836"/>
                <a:ext cx="5107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2016 - 4(d) Rule for Northern Long-eared Bat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968159" y="829851"/>
              <a:ext cx="1878083" cy="4724370"/>
              <a:chOff x="1477274" y="589218"/>
              <a:chExt cx="1878083" cy="472437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477274" y="4803476"/>
                <a:ext cx="192505" cy="2151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8707858">
                <a:off x="808506" y="2766737"/>
                <a:ext cx="47243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effectLst>
                      <a:innerShdw blurRad="63500" dist="50800">
                        <a:prstClr val="black">
                          <a:alpha val="60000"/>
                        </a:prstClr>
                      </a:innerShdw>
                    </a:effectLst>
                  </a:rPr>
                  <a:t>2006 – White Nose Syndrome in New York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875385" y="1127092"/>
              <a:ext cx="1715215" cy="4423006"/>
              <a:chOff x="5384500" y="886459"/>
              <a:chExt cx="1715215" cy="4423006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384500" y="4813102"/>
                <a:ext cx="192505" cy="2151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8707858">
                <a:off x="4703546" y="2913296"/>
                <a:ext cx="4423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effectLst>
                      <a:innerShdw blurRad="63500" dist="50800">
                        <a:prstClr val="black">
                          <a:alpha val="60000"/>
                        </a:prstClr>
                      </a:innerShdw>
                    </a:effectLst>
                  </a:rPr>
                  <a:t>2015 – Northern Long-eared Bat Listed</a:t>
                </a:r>
              </a:p>
            </p:txBody>
          </p:sp>
        </p:grpSp>
        <p:cxnSp>
          <p:nvCxnSpPr>
            <p:cNvPr id="30" name="Connector: Elbow 29"/>
            <p:cNvCxnSpPr>
              <a:stCxn id="24" idx="4"/>
              <a:endCxn id="26" idx="4"/>
            </p:cNvCxnSpPr>
            <p:nvPr/>
          </p:nvCxnSpPr>
          <p:spPr>
            <a:xfrm rot="16200000" flipH="1">
              <a:off x="4013212" y="3310425"/>
              <a:ext cx="9626" cy="3907226"/>
            </a:xfrm>
            <a:prstGeom prst="bentConnector3">
              <a:avLst>
                <a:gd name="adj1" fmla="val 11774101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263754" y="5732493"/>
              <a:ext cx="35269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effectLst>
                    <a:innerShdw blurRad="63500" dist="50800">
                      <a:prstClr val="black">
                        <a:alpha val="60000"/>
                      </a:prstClr>
                    </a:innerShdw>
                  </a:effectLst>
                </a:rPr>
                <a:t>80% decline in bat population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  <a:effectLst>
                    <a:innerShdw blurRad="63500" dist="50800">
                      <a:prstClr val="black">
                        <a:alpha val="60000"/>
                      </a:prstClr>
                    </a:innerShdw>
                  </a:effectLst>
                </a:rPr>
                <a:t>in the Northeast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0" y="30037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STREAMLINING AGREEMENT TIMELINE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66590" y="5646867"/>
            <a:ext cx="2565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More Species Listed??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71" y="4035118"/>
            <a:ext cx="2145792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0373"/>
            <a:ext cx="12192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CONSERVATION STRATEGY FOR FOREST-DWELLING BAT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APRIL 2015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9380" y="1540901"/>
            <a:ext cx="12025661" cy="4597056"/>
            <a:chOff x="219380" y="1385630"/>
            <a:chExt cx="12025661" cy="4597056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219380" y="1385631"/>
              <a:ext cx="1661178" cy="4597055"/>
            </a:xfrm>
            <a:prstGeom prst="rect">
              <a:avLst/>
            </a:prstGeom>
          </p:spPr>
          <p:txBody>
            <a:bodyPr/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b="1" u="sng" dirty="0">
                  <a:solidFill>
                    <a:schemeClr val="bg1"/>
                  </a:solidFill>
                </a:rPr>
                <a:t>GOOD:</a:t>
              </a:r>
            </a:p>
            <a:p>
              <a:pPr algn="r"/>
              <a:endParaRPr lang="en-US" b="1" dirty="0">
                <a:solidFill>
                  <a:schemeClr val="bg1"/>
                </a:solidFill>
              </a:endParaRPr>
            </a:p>
            <a:p>
              <a:pPr marL="0" indent="0" algn="r">
                <a:buNone/>
              </a:pPr>
              <a:endParaRPr lang="en-US" b="1" u="sng" dirty="0">
                <a:solidFill>
                  <a:schemeClr val="bg1"/>
                </a:solidFill>
              </a:endParaRPr>
            </a:p>
            <a:p>
              <a:pPr marL="0" indent="0" algn="r">
                <a:buNone/>
              </a:pPr>
              <a:r>
                <a:rPr lang="en-US" b="1" u="sng" dirty="0">
                  <a:solidFill>
                    <a:schemeClr val="bg1"/>
                  </a:solidFill>
                </a:rPr>
                <a:t>BAD:</a:t>
              </a:r>
            </a:p>
            <a:p>
              <a:pPr marL="0" indent="0" algn="r">
                <a:buNone/>
              </a:pPr>
              <a:endParaRPr lang="en-US" sz="1000" b="1" u="sng" dirty="0">
                <a:solidFill>
                  <a:schemeClr val="bg1"/>
                </a:solidFill>
              </a:endParaRPr>
            </a:p>
            <a:p>
              <a:pPr marL="0" indent="0" algn="r">
                <a:buNone/>
              </a:pPr>
              <a:endParaRPr lang="en-US" b="1" u="sng" dirty="0">
                <a:solidFill>
                  <a:schemeClr val="bg1"/>
                </a:solidFill>
              </a:endParaRPr>
            </a:p>
            <a:p>
              <a:pPr marL="0" indent="0" algn="r">
                <a:buNone/>
              </a:pPr>
              <a:r>
                <a:rPr lang="en-US" b="1" u="sng" dirty="0">
                  <a:solidFill>
                    <a:schemeClr val="bg1"/>
                  </a:solidFill>
                </a:rPr>
                <a:t>SPECIFICS:</a:t>
              </a:r>
            </a:p>
            <a:p>
              <a:pPr marL="0" indent="0">
                <a:buNone/>
              </a:pPr>
              <a:endParaRPr lang="en-US" b="1" dirty="0">
                <a:solidFill>
                  <a:schemeClr val="bg1"/>
                </a:solidFill>
              </a:endParaRPr>
            </a:p>
            <a:p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1867006" y="1385630"/>
              <a:ext cx="10378035" cy="4597055"/>
            </a:xfrm>
            <a:prstGeom prst="rect">
              <a:avLst/>
            </a:prstGeom>
          </p:spPr>
          <p:txBody>
            <a:bodyPr/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bg1"/>
                  </a:solidFill>
                </a:rPr>
                <a:t>Addresses both Indiana bat and northern long-eared bat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Covers a broad range of projects</a:t>
              </a:r>
            </a:p>
            <a:p>
              <a:pPr marL="0" indent="0">
                <a:buNone/>
              </a:pPr>
              <a:endParaRPr lang="en-US" b="1" u="sng" dirty="0">
                <a:solidFill>
                  <a:schemeClr val="bg1"/>
                </a:solidFill>
              </a:endParaRPr>
            </a:p>
            <a:p>
              <a:r>
                <a:rPr lang="en-US" b="1" dirty="0">
                  <a:solidFill>
                    <a:schemeClr val="bg1"/>
                  </a:solidFill>
                </a:rPr>
                <a:t>Will ALWAYS involve a “Contribution” to the </a:t>
              </a:r>
              <a:r>
                <a:rPr lang="en-US" b="1" u="sng" dirty="0">
                  <a:solidFill>
                    <a:schemeClr val="bg1"/>
                  </a:solidFill>
                </a:rPr>
                <a:t>Imperiled</a:t>
              </a:r>
              <a:r>
                <a:rPr lang="en-US" b="1" dirty="0">
                  <a:solidFill>
                    <a:schemeClr val="bg1"/>
                  </a:solidFill>
                </a:rPr>
                <a:t> Bat Conservation Fund (IBCF)</a:t>
              </a:r>
            </a:p>
            <a:p>
              <a:pPr marL="0" indent="0">
                <a:buNone/>
              </a:pPr>
              <a:endParaRPr lang="en-US" b="1" u="sng" dirty="0">
                <a:solidFill>
                  <a:schemeClr val="bg1"/>
                </a:solidFill>
              </a:endParaRPr>
            </a:p>
            <a:p>
              <a:r>
                <a:rPr lang="en-US" sz="1600" b="1" dirty="0">
                  <a:solidFill>
                    <a:schemeClr val="bg1"/>
                  </a:solidFill>
                </a:rPr>
                <a:t>Project specific evaluation for:</a:t>
              </a:r>
            </a:p>
            <a:p>
              <a:pPr lvl="1"/>
              <a:r>
                <a:rPr lang="en-US" sz="1600" b="1" dirty="0">
                  <a:solidFill>
                    <a:schemeClr val="bg1"/>
                  </a:solidFill>
                </a:rPr>
                <a:t>Clearing greater than 100 acres of habitat</a:t>
              </a:r>
            </a:p>
            <a:p>
              <a:pPr lvl="1"/>
              <a:r>
                <a:rPr lang="en-US" sz="1600" b="1" dirty="0">
                  <a:solidFill>
                    <a:schemeClr val="bg1"/>
                  </a:solidFill>
                </a:rPr>
                <a:t>Clearing between June 1 and July 31</a:t>
              </a:r>
            </a:p>
            <a:p>
              <a:pPr lvl="1"/>
              <a:r>
                <a:rPr lang="en-US" sz="1600" b="1" dirty="0">
                  <a:solidFill>
                    <a:schemeClr val="bg1"/>
                  </a:solidFill>
                </a:rPr>
                <a:t>Projects within 1 mile of P1/P2 hibernacula</a:t>
              </a:r>
            </a:p>
            <a:p>
              <a:pPr lvl="1"/>
              <a:r>
                <a:rPr lang="en-US" sz="1600" b="1" dirty="0">
                  <a:solidFill>
                    <a:schemeClr val="bg1"/>
                  </a:solidFill>
                </a:rPr>
                <a:t>Projects within 0.5 mile of P3/P4 hibernacula</a:t>
              </a:r>
            </a:p>
            <a:p>
              <a:r>
                <a:rPr lang="en-US" sz="1600" b="1" dirty="0">
                  <a:solidFill>
                    <a:schemeClr val="bg1"/>
                  </a:solidFill>
                </a:rPr>
                <a:t>“Contribution” amount is location and season dependent</a:t>
              </a:r>
            </a:p>
            <a:p>
              <a:endParaRPr lang="en-US" b="1" dirty="0">
                <a:solidFill>
                  <a:schemeClr val="bg1"/>
                </a:solidFill>
              </a:endParaRPr>
            </a:p>
            <a:p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441960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037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CONSERVATION STRATEGY FOR FOREST-DWELLING BAT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721514" y="1026199"/>
          <a:ext cx="8748971" cy="5661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3" imgW="11658397" imgH="7543800" progId="AcroExch.Document.DC">
                  <p:embed/>
                </p:oleObj>
              </mc:Choice>
              <mc:Fallback>
                <p:oleObj name="Acrobat Document" r:id="rId3" imgW="11658397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1514" y="1026199"/>
                        <a:ext cx="8748971" cy="5661198"/>
                      </a:xfrm>
                      <a:prstGeom prst="rect">
                        <a:avLst/>
                      </a:prstGeom>
                      <a:ln w="1905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6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0373"/>
            <a:ext cx="12192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4(d) RULE FOR THE NORTHERN LONG-EARED BAT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JANUARY 2016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9379" y="1743353"/>
            <a:ext cx="8204775" cy="3615268"/>
            <a:chOff x="219379" y="1743353"/>
            <a:chExt cx="8204775" cy="3615268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219379" y="1743354"/>
              <a:ext cx="1566289" cy="3615267"/>
            </a:xfrm>
            <a:prstGeom prst="rect">
              <a:avLst/>
            </a:prstGeom>
          </p:spPr>
          <p:txBody>
            <a:bodyPr/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b="1" u="sng" dirty="0">
                  <a:solidFill>
                    <a:schemeClr val="bg1"/>
                  </a:solidFill>
                </a:rPr>
                <a:t>GOOD:</a:t>
              </a:r>
            </a:p>
            <a:p>
              <a:pPr algn="r"/>
              <a:endParaRPr lang="en-US" b="1" dirty="0">
                <a:solidFill>
                  <a:schemeClr val="bg1"/>
                </a:solidFill>
              </a:endParaRPr>
            </a:p>
            <a:p>
              <a:pPr marL="0" indent="0" algn="r">
                <a:buNone/>
              </a:pPr>
              <a:endParaRPr lang="en-US" b="1" u="sng" dirty="0">
                <a:solidFill>
                  <a:schemeClr val="bg1"/>
                </a:solidFill>
              </a:endParaRPr>
            </a:p>
            <a:p>
              <a:pPr marL="0" indent="0" algn="r">
                <a:buNone/>
              </a:pPr>
              <a:endParaRPr lang="en-US" b="1" u="sng" dirty="0">
                <a:solidFill>
                  <a:schemeClr val="bg1"/>
                </a:solidFill>
              </a:endParaRPr>
            </a:p>
            <a:p>
              <a:pPr marL="0" indent="0" algn="r">
                <a:buNone/>
              </a:pPr>
              <a:r>
                <a:rPr lang="en-US" b="1" u="sng" dirty="0">
                  <a:solidFill>
                    <a:schemeClr val="bg1"/>
                  </a:solidFill>
                </a:rPr>
                <a:t>BAD:</a:t>
              </a:r>
            </a:p>
            <a:p>
              <a:pPr marL="0" indent="0" algn="r">
                <a:buNone/>
              </a:pPr>
              <a:endParaRPr lang="en-US" b="1" dirty="0">
                <a:solidFill>
                  <a:schemeClr val="bg1"/>
                </a:solidFill>
              </a:endParaRPr>
            </a:p>
            <a:p>
              <a:pPr marL="0" indent="0" algn="r">
                <a:buNone/>
              </a:pPr>
              <a:r>
                <a:rPr lang="en-US" b="1" u="sng" dirty="0">
                  <a:solidFill>
                    <a:schemeClr val="bg1"/>
                  </a:solidFill>
                </a:rPr>
                <a:t>SPECIFICS:</a:t>
              </a:r>
            </a:p>
          </p:txBody>
        </p:sp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1763488" y="1743353"/>
              <a:ext cx="6660666" cy="3615267"/>
            </a:xfrm>
            <a:prstGeom prst="rect">
              <a:avLst/>
            </a:prstGeom>
          </p:spPr>
          <p:txBody>
            <a:bodyPr/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bg1"/>
                  </a:solidFill>
                </a:rPr>
                <a:t>No seasonal tree clearing restrictions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Covers a broad range of projects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NO MITIGATION PAYMENT!!</a:t>
              </a:r>
            </a:p>
            <a:p>
              <a:pPr marL="0" indent="0">
                <a:buNone/>
              </a:pPr>
              <a:endParaRPr lang="en-US" b="1" u="sng" dirty="0">
                <a:solidFill>
                  <a:schemeClr val="bg1"/>
                </a:solidFill>
              </a:endParaRPr>
            </a:p>
            <a:p>
              <a:r>
                <a:rPr lang="en-US" b="1" dirty="0">
                  <a:solidFill>
                    <a:schemeClr val="bg1"/>
                  </a:solidFill>
                </a:rPr>
                <a:t>Addresses ONLY northern long-eared bat</a:t>
              </a:r>
            </a:p>
            <a:p>
              <a:pPr marL="0" indent="0">
                <a:buNone/>
              </a:pPr>
              <a:endParaRPr lang="en-US" b="1" u="sng" dirty="0">
                <a:solidFill>
                  <a:schemeClr val="bg1"/>
                </a:solidFill>
              </a:endParaRPr>
            </a:p>
            <a:p>
              <a:r>
                <a:rPr lang="en-US" sz="1600" b="1" dirty="0">
                  <a:solidFill>
                    <a:schemeClr val="bg1"/>
                  </a:solidFill>
                </a:rPr>
                <a:t>No acreage limit</a:t>
              </a:r>
            </a:p>
            <a:p>
              <a:r>
                <a:rPr lang="en-US" sz="1600" b="1" dirty="0">
                  <a:solidFill>
                    <a:schemeClr val="bg1"/>
                  </a:solidFill>
                </a:rPr>
                <a:t>No restrictions on the type of project (i.e. federally vs. state funded)</a:t>
              </a:r>
            </a:p>
            <a:p>
              <a:r>
                <a:rPr lang="en-US" sz="1600" b="1" dirty="0">
                  <a:solidFill>
                    <a:schemeClr val="bg1"/>
                  </a:solidFill>
                </a:rPr>
                <a:t>No impacts to known hibernacula</a:t>
              </a:r>
            </a:p>
            <a:p>
              <a:r>
                <a:rPr lang="en-US" sz="1600" b="1" dirty="0">
                  <a:solidFill>
                    <a:schemeClr val="bg1"/>
                  </a:solidFill>
                </a:rPr>
                <a:t>No clearing within 0.25 mile of known hibernacula</a:t>
              </a:r>
            </a:p>
            <a:p>
              <a:r>
                <a:rPr lang="en-US" sz="1600" b="1" dirty="0">
                  <a:solidFill>
                    <a:schemeClr val="bg1"/>
                  </a:solidFill>
                </a:rPr>
                <a:t>No clearing within 150 feet of known maternity roost between June 1 and July 31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834" y="4297937"/>
            <a:ext cx="3298166" cy="24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52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037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4(d) RULE FOR THE NORTHERN LONG-EARED BAT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44" t="1309" r="1373" b="1869"/>
          <a:stretch/>
        </p:blipFill>
        <p:spPr>
          <a:xfrm>
            <a:off x="1720596" y="975888"/>
            <a:ext cx="8750808" cy="581889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742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5487"/>
            <a:ext cx="1219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RANGE-WIDE PROGRAMMATIC CONSULTATION FOR INDIANA BAT AND NORTHERN LONG-EARED BAT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UPDATED MAY 2016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7228" y="1850467"/>
            <a:ext cx="1691193" cy="416986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u="sng" dirty="0">
                <a:solidFill>
                  <a:schemeClr val="bg1"/>
                </a:solidFill>
              </a:rPr>
              <a:t>GOOD: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endParaRPr lang="en-US" b="1" u="sng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US" b="1" u="sng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US" sz="1600" b="1" u="sng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b="1" u="sng" dirty="0">
                <a:solidFill>
                  <a:schemeClr val="bg1"/>
                </a:solidFill>
              </a:rPr>
              <a:t>BAD:</a:t>
            </a:r>
          </a:p>
          <a:p>
            <a:pPr marL="0" indent="0" algn="r">
              <a:buNone/>
            </a:pPr>
            <a:endParaRPr lang="en-US" sz="1600" b="1" u="sng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b="1" u="sng" dirty="0">
                <a:solidFill>
                  <a:schemeClr val="bg1"/>
                </a:solidFill>
              </a:rPr>
              <a:t>SPECIFICS: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38937" y="1887972"/>
            <a:ext cx="9561667" cy="416986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Addresses both Indiana bat and northern long-eared bat</a:t>
            </a:r>
          </a:p>
          <a:p>
            <a:r>
              <a:rPr lang="en-US" b="1" dirty="0">
                <a:solidFill>
                  <a:schemeClr val="bg1"/>
                </a:solidFill>
              </a:rPr>
              <a:t>NO MITIGATION PAYMENT!!</a:t>
            </a:r>
          </a:p>
          <a:p>
            <a:pPr marL="0" indent="0">
              <a:buNone/>
            </a:pPr>
            <a:endParaRPr lang="en-US" sz="1600" b="1" u="sng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Covers narrow project range</a:t>
            </a:r>
          </a:p>
          <a:p>
            <a:pPr marL="0" indent="0">
              <a:buNone/>
            </a:pPr>
            <a:endParaRPr lang="en-US" sz="1600" b="1" u="sng" dirty="0">
              <a:solidFill>
                <a:schemeClr val="bg1"/>
              </a:solidFill>
            </a:endParaRPr>
          </a:p>
          <a:p>
            <a:pPr>
              <a:spcAft>
                <a:spcPts val="384"/>
              </a:spcAft>
            </a:pPr>
            <a:r>
              <a:rPr lang="en-US" sz="1600" b="1" dirty="0">
                <a:solidFill>
                  <a:schemeClr val="bg1"/>
                </a:solidFill>
              </a:rPr>
              <a:t>Project MUST be federally-funded </a:t>
            </a:r>
          </a:p>
          <a:p>
            <a:pPr>
              <a:spcAft>
                <a:spcPts val="384"/>
              </a:spcAft>
            </a:pPr>
            <a:r>
              <a:rPr lang="en-US" sz="1600" b="1" dirty="0">
                <a:solidFill>
                  <a:schemeClr val="bg1"/>
                </a:solidFill>
              </a:rPr>
              <a:t>Tree removal allowed if:</a:t>
            </a:r>
          </a:p>
          <a:p>
            <a:pPr lvl="1">
              <a:spcAft>
                <a:spcPts val="384"/>
              </a:spcAft>
            </a:pPr>
            <a:r>
              <a:rPr lang="en-US" sz="1600" b="1" dirty="0">
                <a:solidFill>
                  <a:schemeClr val="bg1"/>
                </a:solidFill>
              </a:rPr>
              <a:t>Occurs within 100 feet of the existing road surface, </a:t>
            </a:r>
            <a:r>
              <a:rPr lang="en-US" sz="1600" b="1" dirty="0">
                <a:solidFill>
                  <a:srgbClr val="FF0000"/>
                </a:solidFill>
              </a:rPr>
              <a:t>AND</a:t>
            </a:r>
          </a:p>
          <a:p>
            <a:pPr lvl="1">
              <a:spcAft>
                <a:spcPts val="384"/>
              </a:spcAft>
            </a:pPr>
            <a:r>
              <a:rPr lang="en-US" sz="1600" b="1" dirty="0">
                <a:solidFill>
                  <a:schemeClr val="bg1"/>
                </a:solidFill>
              </a:rPr>
              <a:t>Occurs within the unoccupied season (November 14 – March 31) , </a:t>
            </a:r>
            <a:r>
              <a:rPr lang="en-US" sz="1600" b="1" dirty="0">
                <a:solidFill>
                  <a:srgbClr val="FF0000"/>
                </a:solidFill>
              </a:rPr>
              <a:t>AND</a:t>
            </a:r>
          </a:p>
          <a:p>
            <a:pPr lvl="1">
              <a:spcAft>
                <a:spcPts val="384"/>
              </a:spcAft>
            </a:pPr>
            <a:r>
              <a:rPr lang="en-US" sz="1600" b="1" dirty="0">
                <a:solidFill>
                  <a:schemeClr val="bg1"/>
                </a:solidFill>
              </a:rPr>
              <a:t>The clearing area is clearly marked, </a:t>
            </a:r>
            <a:r>
              <a:rPr lang="en-US" sz="1600" b="1" dirty="0">
                <a:solidFill>
                  <a:srgbClr val="FF0000"/>
                </a:solidFill>
              </a:rPr>
              <a:t>AND</a:t>
            </a:r>
          </a:p>
          <a:p>
            <a:pPr lvl="1">
              <a:spcAft>
                <a:spcPts val="384"/>
              </a:spcAft>
            </a:pPr>
            <a:r>
              <a:rPr lang="en-US" sz="1600" b="1" dirty="0">
                <a:solidFill>
                  <a:schemeClr val="bg1"/>
                </a:solidFill>
              </a:rPr>
              <a:t>Occurs greater than 0.5 mile from known hibernacula, </a:t>
            </a:r>
            <a:r>
              <a:rPr lang="en-US" sz="1600" b="1" dirty="0">
                <a:solidFill>
                  <a:srgbClr val="FF0000"/>
                </a:solidFill>
              </a:rPr>
              <a:t>AND</a:t>
            </a:r>
          </a:p>
          <a:p>
            <a:pPr lvl="1">
              <a:spcAft>
                <a:spcPts val="384"/>
              </a:spcAft>
            </a:pPr>
            <a:r>
              <a:rPr lang="en-US" sz="1600" b="1" dirty="0">
                <a:solidFill>
                  <a:schemeClr val="bg1"/>
                </a:solidFill>
              </a:rPr>
              <a:t>Occurs greater than 0.25 miles from known roost site</a:t>
            </a:r>
            <a:endParaRPr lang="en-US" sz="1600" b="1" dirty="0">
              <a:solidFill>
                <a:srgbClr val="FF0000"/>
              </a:solidFill>
            </a:endParaRPr>
          </a:p>
          <a:p>
            <a:pPr>
              <a:spcAft>
                <a:spcPts val="384"/>
              </a:spcAft>
            </a:pPr>
            <a:r>
              <a:rPr lang="en-US" sz="1600" b="1" dirty="0">
                <a:solidFill>
                  <a:schemeClr val="bg1"/>
                </a:solidFill>
              </a:rPr>
              <a:t>Also specifies restrictions on lighting and bridge/structure maintenance</a:t>
            </a:r>
          </a:p>
        </p:txBody>
      </p:sp>
      <p:pic>
        <p:nvPicPr>
          <p:cNvPr id="11" name="Picture 10" descr="Dame seis horas para cortar un árbol y pasaré las primeras cuatro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712" y="4597878"/>
            <a:ext cx="2466287" cy="226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86467" y="5100472"/>
            <a:ext cx="2530042" cy="14672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Andrew Logsdon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Biologist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DEA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8548" y="321623"/>
            <a:ext cx="77129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Bats, continued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2" y="1719289"/>
            <a:ext cx="7315199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962" y="3205017"/>
            <a:ext cx="3577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ANDREW is not worried, see…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94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2" y="4120357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Gray bat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702470"/>
            <a:ext cx="3429000" cy="3417887"/>
          </a:xfr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911350" y="5334000"/>
            <a:ext cx="396240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"/>
              <a:defRPr sz="2000" kern="1200" spc="15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8B70"/>
              </a:buClr>
              <a:buFont typeface="Wingdings" panose="05000000000000000000" pitchFamily="2" charset="2"/>
              <a:buChar char="§"/>
              <a:defRPr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706B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US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Cave-dwelling</a:t>
            </a:r>
          </a:p>
          <a:p>
            <a:pPr>
              <a:buClr>
                <a:schemeClr val="tx1"/>
              </a:buClr>
              <a:defRPr/>
            </a:pPr>
            <a:r>
              <a:rPr lang="en-US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Forages along streams, fields and fence rows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96000" y="1763714"/>
            <a:ext cx="4191000" cy="4713287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"/>
              <a:defRPr sz="2000" kern="1200" spc="15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8B70"/>
              </a:buClr>
              <a:buFont typeface="Wingdings" panose="05000000000000000000" pitchFamily="2" charset="2"/>
              <a:buChar char="§"/>
              <a:defRPr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706B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US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Listed </a:t>
            </a:r>
            <a:r>
              <a:rPr lang="en-US" sz="260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statewide</a:t>
            </a:r>
            <a:r>
              <a:rPr lang="en-US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 in 2016</a:t>
            </a:r>
            <a:endParaRPr lang="en-US" sz="2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lvl="1" indent="0">
              <a:buClr>
                <a:schemeClr val="tx1"/>
              </a:buClr>
              <a:buNone/>
              <a:defRPr/>
            </a:pP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~45 additional counties</a:t>
            </a:r>
          </a:p>
          <a:p>
            <a:pPr lvl="1">
              <a:buClr>
                <a:schemeClr val="tx1"/>
              </a:buClr>
              <a:defRPr/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defRPr/>
            </a:pPr>
            <a:r>
              <a:rPr lang="en-US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BA reports -- </a:t>
            </a:r>
            <a:r>
              <a:rPr lang="en-US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$$, Time for review</a:t>
            </a:r>
            <a:endParaRPr lang="en-US" sz="2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defRPr/>
            </a:pPr>
            <a:endParaRPr lang="en-US" sz="2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defRPr/>
            </a:pPr>
            <a:r>
              <a:rPr lang="en-US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Future: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 Evaluation Form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Gray Bat Programmatic </a:t>
            </a:r>
          </a:p>
          <a:p>
            <a:pPr>
              <a:defRPr/>
            </a:pP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7401" y="4572000"/>
            <a:ext cx="3749675" cy="2154238"/>
          </a:xfrm>
        </p:spPr>
        <p:txBody>
          <a:bodyPr/>
          <a:lstStyle/>
          <a:p>
            <a:pPr>
              <a:defRPr/>
            </a:pPr>
            <a:r>
              <a:rPr lang="en-US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Cave-dwelling and rock shelter use</a:t>
            </a:r>
          </a:p>
          <a:p>
            <a:pPr>
              <a:defRPr/>
            </a:pPr>
            <a:r>
              <a:rPr lang="en-US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Forages numerous landscape types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8979" y="3204897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Virginia big-eared bat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98" y="555359"/>
            <a:ext cx="3779838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6324601" y="783771"/>
            <a:ext cx="42672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1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 County Record Listings:</a:t>
            </a:r>
          </a:p>
          <a:p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Bath	      Menifee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n-US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Morgan</a:t>
            </a:r>
          </a:p>
          <a:p>
            <a:pPr lvl="1"/>
            <a:r>
              <a:rPr lang="en-US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Elliott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Owsley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Estill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n-US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Powell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Jackson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Pulaski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Laurel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n-US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Rockcastle</a:t>
            </a:r>
          </a:p>
          <a:p>
            <a:pPr lvl="1"/>
            <a:r>
              <a:rPr lang="en-US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Lee 	      Rowan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McCreary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Wayne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Madison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Whitley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Wolfe</a:t>
            </a:r>
          </a:p>
        </p:txBody>
      </p:sp>
    </p:spTree>
    <p:extLst>
      <p:ext uri="{BB962C8B-B14F-4D97-AF65-F5344CB8AC3E}">
        <p14:creationId xmlns:p14="http://schemas.microsoft.com/office/powerpoint/2010/main" val="9154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2" y="0"/>
            <a:ext cx="8534400" cy="150706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In-house initiatives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5" y="753533"/>
            <a:ext cx="8534400" cy="361526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Notifications of ROW plans to central office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Notification of Changes to ROW plans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Attempt to get permitting moving sooner in project development process without putting the….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30" name="Picture 6" descr="http://www.lds.com/wp-content/uploads/2016/02/cart_before_hors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90" y="4078930"/>
            <a:ext cx="3779693" cy="25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57300"/>
            <a:ext cx="4121150" cy="533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2950" y="76200"/>
            <a:ext cx="8382000" cy="10541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BATS &amp; BRIDGES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1257300"/>
            <a:ext cx="41211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3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2" y="143932"/>
            <a:ext cx="8534400" cy="1507067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Winter Habitat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912" y="1803400"/>
            <a:ext cx="10010776" cy="4593167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USFWS requires that we search within 1km of the project limits to identify any potential winter roosting habitat (mines, caves, sinkholes, etc.)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Small projects don’t always require an extensive search within 1km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Office Assessment: ID areas with potential to have mine portals and/or karst openings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Field assessment: site visit to confirm presence/absence of openings, if found assess the opening for potential to serve as a hibernacula (Phase 1 assessment sheet)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If opening passes as a potential hibernacula then a survey will be required (Fall vs Spring)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Unlike tree-clearing there is no programmatic approach to account for impacts to winter habitat, each project handled individually.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503" y="0"/>
            <a:ext cx="8534400" cy="150706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Additional Questions/Initiatives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709" y="1643449"/>
            <a:ext cx="8880917" cy="4868562"/>
          </a:xfrm>
        </p:spPr>
        <p:txBody>
          <a:bodyPr anchor="t"/>
          <a:lstStyle/>
          <a:p>
            <a:r>
              <a:rPr lang="en-US" sz="2400" b="1" dirty="0">
                <a:solidFill>
                  <a:schemeClr val="bg1"/>
                </a:solidFill>
              </a:rPr>
              <a:t>When is it better to consider survey vs. paying the IBCF?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KYTC – Consultant Work Group	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Work to be complete before 2017 Sampling Season</a:t>
            </a:r>
          </a:p>
          <a:p>
            <a:pPr lvl="1"/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How do tree cutting restrictions affect Construction bids?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Research Project initiated by Kentucky Transportation Center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Interview </a:t>
            </a:r>
            <a:r>
              <a:rPr lang="en-US" sz="2000" b="1" smtClean="0">
                <a:solidFill>
                  <a:schemeClr val="bg1"/>
                </a:solidFill>
              </a:rPr>
              <a:t>Construction Contractors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Anticipate two year schedule</a:t>
            </a:r>
          </a:p>
        </p:txBody>
      </p:sp>
    </p:spTree>
    <p:extLst>
      <p:ext uri="{BB962C8B-B14F-4D97-AF65-F5344CB8AC3E}">
        <p14:creationId xmlns:p14="http://schemas.microsoft.com/office/powerpoint/2010/main" val="1660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3308" y="416094"/>
            <a:ext cx="7251267" cy="2509212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Funding Positions at KDOW and USACOE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 Position at KDOW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 Positions at USCOE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2" name="Picture 4" descr="https://www.systemsmedicine.net/wp-content/uploads/2015/07/positions-e14437706814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91301" cy="33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yberthevote.org/wp-content/uploads/2011/09/Cyber-The-Vote-Cost-Benefit-Analysis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542" y="4110994"/>
            <a:ext cx="3708458" cy="274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28" y="1671782"/>
            <a:ext cx="4138519" cy="3614738"/>
          </a:xfrm>
        </p:spPr>
      </p:pic>
      <p:sp>
        <p:nvSpPr>
          <p:cNvPr id="5" name="TextBox 4"/>
          <p:cNvSpPr txBox="1"/>
          <p:nvPr/>
        </p:nvSpPr>
        <p:spPr>
          <a:xfrm>
            <a:off x="6035962" y="3740084"/>
            <a:ext cx="84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98982" y="3008112"/>
            <a:ext cx="84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51962" y="2361781"/>
            <a:ext cx="4304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Receive permits quicker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Can set their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Only work w/Louisville*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More consistent regulating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Fewer </a:t>
            </a:r>
            <a:r>
              <a:rPr lang="en-US" b="1" dirty="0">
                <a:solidFill>
                  <a:schemeClr val="bg1"/>
                </a:solidFill>
              </a:rPr>
              <a:t>personalities to work with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Personnel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Ability to track performance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110" y="2731113"/>
            <a:ext cx="3140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Personnel dependent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46036" y="300373"/>
            <a:ext cx="856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DECISION MAKING PROCESS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503" y="0"/>
            <a:ext cx="8534400" cy="150706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Performance measure Examples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02" y="1383761"/>
            <a:ext cx="8534400" cy="3615267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Field </a:t>
            </a:r>
            <a:r>
              <a:rPr lang="en-US" b="1" dirty="0">
                <a:solidFill>
                  <a:schemeClr val="bg1"/>
                </a:solidFill>
              </a:rPr>
              <a:t>v</a:t>
            </a:r>
            <a:r>
              <a:rPr lang="en-US" b="1" dirty="0" smtClean="0">
                <a:solidFill>
                  <a:schemeClr val="bg1"/>
                </a:solidFill>
              </a:rPr>
              <a:t>isit date (within 2 weeks of submittal)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Request for additional information (time limit)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Total </a:t>
            </a:r>
            <a:r>
              <a:rPr lang="en-US" b="1" dirty="0">
                <a:solidFill>
                  <a:schemeClr val="bg1"/>
                </a:solidFill>
              </a:rPr>
              <a:t>d</a:t>
            </a:r>
            <a:r>
              <a:rPr lang="en-US" b="1" dirty="0" smtClean="0">
                <a:solidFill>
                  <a:schemeClr val="bg1"/>
                </a:solidFill>
              </a:rPr>
              <a:t>ays </a:t>
            </a:r>
            <a:r>
              <a:rPr lang="en-US" b="1" dirty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etween </a:t>
            </a:r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en-US" b="1" dirty="0" smtClean="0">
                <a:solidFill>
                  <a:schemeClr val="bg1"/>
                </a:solidFill>
              </a:rPr>
              <a:t>omplete application submittal and </a:t>
            </a:r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en-US" b="1" dirty="0" smtClean="0">
                <a:solidFill>
                  <a:schemeClr val="bg1"/>
                </a:solidFill>
              </a:rPr>
              <a:t>gency notice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Agency </a:t>
            </a:r>
            <a:r>
              <a:rPr lang="en-US" b="1" dirty="0">
                <a:solidFill>
                  <a:schemeClr val="bg1"/>
                </a:solidFill>
              </a:rPr>
              <a:t>notice date to </a:t>
            </a:r>
            <a:r>
              <a:rPr lang="en-US" b="1" dirty="0" smtClean="0">
                <a:solidFill>
                  <a:schemeClr val="bg1"/>
                </a:solidFill>
              </a:rPr>
              <a:t>final action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Total days between submittal and final action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s3.amazonaws.com/lowres.cartoonstock.com/business-commerce-performance-measures_of_performance-success-self_esteem-businessmen-blon129_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82" y="3191395"/>
            <a:ext cx="3713018" cy="366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8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158" y="1042169"/>
            <a:ext cx="8534400" cy="361526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took a few months to put the contract together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Personnel dependent – KYTC does have right to provide input on personnel decisions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Position has been filled since Dec 1, 2015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Growing Pains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Performance 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Measures</a:t>
            </a:r>
          </a:p>
          <a:p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http://www.kyforward.com/wp-content/uploads/2016/02/KY_DOW_Logo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103" y="0"/>
            <a:ext cx="2402897" cy="240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englishwithnick.de/wp-content/uploads/2015/02/HowsItGoingQuota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45" y="3163455"/>
            <a:ext cx="2987963" cy="298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5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9/91/US-ArmyCorpsOfEngineers-Seal.svg/2000px-US-ArmyCorpsOfEngineers-Seal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6" y="73890"/>
            <a:ext cx="1623290" cy="16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-media-cache-ak0.pinimg.com/236x/b7/83/00/b78300c641c88b9306e238f092838c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281" y="3389745"/>
            <a:ext cx="2933720" cy="346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8255" y="233326"/>
            <a:ext cx="725054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took a </a:t>
            </a:r>
            <a:r>
              <a:rPr lang="en-US" sz="2400" dirty="0" smtClean="0">
                <a:solidFill>
                  <a:schemeClr val="bg1"/>
                </a:solidFill>
                <a:latin typeface="Cooper Black" panose="0208090404030B020404" pitchFamily="18" charset="0"/>
                <a:cs typeface="Aharoni" panose="02010803020104030203" pitchFamily="2" charset="-79"/>
              </a:rPr>
              <a:t>YEAR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to put contract together</a:t>
            </a:r>
          </a:p>
          <a:p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Personnel 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dependent – KYTC does 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have the right 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review 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applicants however…</a:t>
            </a:r>
          </a:p>
          <a:p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Initiated in May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Only 2 of 3 positions currently filled, 1 is on re-assignment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Growing 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Performance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19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9/91/US-ArmyCorpsOfEngineers-Seal.svg/2000px-US-ArmyCorpsOfEngineers-Seal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9" y="101599"/>
            <a:ext cx="1623290" cy="16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-media-cache-ak0.pinimg.com/236x/b7/83/00/b78300c641c88b9306e238f092838c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281" y="3389745"/>
            <a:ext cx="2933720" cy="346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8255" y="233326"/>
            <a:ext cx="725054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took a </a:t>
            </a:r>
            <a:r>
              <a:rPr lang="en-US" sz="2400" dirty="0" smtClean="0">
                <a:solidFill>
                  <a:schemeClr val="bg1"/>
                </a:solidFill>
                <a:latin typeface="Cooper Black" panose="0208090404030B020404" pitchFamily="18" charset="0"/>
                <a:cs typeface="Aharoni" panose="02010803020104030203" pitchFamily="2" charset="-79"/>
              </a:rPr>
              <a:t>YEAR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to put contract together</a:t>
            </a:r>
          </a:p>
          <a:p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Personnel 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dependent – KYTC does 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have the right 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review 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applicants however…</a:t>
            </a:r>
          </a:p>
          <a:p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Initiated in May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Only 2 of 3 positions currently filled, 1 is on re-assignment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Growing 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Performance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6" name="Picture 4" descr="https://cdn.meme.am/instances/500x/569189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67" y="3179514"/>
            <a:ext cx="1435966" cy="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1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297726" y="1251729"/>
            <a:ext cx="6843425" cy="93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Other Accomplishments: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LOP for WQC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Working On: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Section 106 Agreement with the USACOE and State Funded Projects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www.zoneofsuccess.com/wp-content/uploads/sites/1205/2016/03/Success-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913" y="1403711"/>
            <a:ext cx="1857917" cy="12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homelearningexperience.com/wp-content/uploads/2014/05/fu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913" y="4640312"/>
            <a:ext cx="1975142" cy="12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ba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ba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043" y="4858327"/>
            <a:ext cx="2614957" cy="1999673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100291" y="3639127"/>
            <a:ext cx="1476752" cy="1403927"/>
          </a:xfrm>
          <a:prstGeom prst="wedgeEllipseCallout">
            <a:avLst>
              <a:gd name="adj1" fmla="val 112574"/>
              <a:gd name="adj2" fmla="val 144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up: BATS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Daniel R Peake</Speakers>
    <Year xmlns="b47a5aad-adfb-4dac-9d3f-47090e67d565">2016</Year>
    <Section xmlns="b47a5aad-adfb-4dac-9d3f-47090e67d565">Environmental</Section>
    <Day xmlns="b47a5aad-adfb-4dac-9d3f-47090e67d565">Wednesday</Day>
  </documentManagement>
</p:properties>
</file>

<file path=customXml/itemProps1.xml><?xml version="1.0" encoding="utf-8"?>
<ds:datastoreItem xmlns:ds="http://schemas.openxmlformats.org/officeDocument/2006/customXml" ds:itemID="{55C60394-DD22-40CF-A89F-B5E114E20C8B}"/>
</file>

<file path=customXml/itemProps2.xml><?xml version="1.0" encoding="utf-8"?>
<ds:datastoreItem xmlns:ds="http://schemas.openxmlformats.org/officeDocument/2006/customXml" ds:itemID="{7C543086-6323-4ADD-BF60-307F8161822E}"/>
</file>

<file path=customXml/itemProps3.xml><?xml version="1.0" encoding="utf-8"?>
<ds:datastoreItem xmlns:ds="http://schemas.openxmlformats.org/officeDocument/2006/customXml" ds:itemID="{D21888AC-BE70-4FA1-928D-19EF1A875844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1846</TotalTime>
  <Words>851</Words>
  <Application>Microsoft Office PowerPoint</Application>
  <PresentationFormat>Widescreen</PresentationFormat>
  <Paragraphs>219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Aharoni</vt:lpstr>
      <vt:lpstr>Arial</vt:lpstr>
      <vt:lpstr>Calibri</vt:lpstr>
      <vt:lpstr>Century Gothic</vt:lpstr>
      <vt:lpstr>Cooper Black</vt:lpstr>
      <vt:lpstr>Times New Roman</vt:lpstr>
      <vt:lpstr>Wingdings</vt:lpstr>
      <vt:lpstr>Wingdings 2</vt:lpstr>
      <vt:lpstr>Wingdings 3</vt:lpstr>
      <vt:lpstr>Slice</vt:lpstr>
      <vt:lpstr>Acrobat Document</vt:lpstr>
      <vt:lpstr>PowerPoint Presentation</vt:lpstr>
      <vt:lpstr>In-house initiatives</vt:lpstr>
      <vt:lpstr>PowerPoint Presentation</vt:lpstr>
      <vt:lpstr>PowerPoint Presentation</vt:lpstr>
      <vt:lpstr>Performance measure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Gray bat</vt:lpstr>
      <vt:lpstr>Virginia big-eared bat</vt:lpstr>
      <vt:lpstr>BATS &amp; BRIDGES</vt:lpstr>
      <vt:lpstr>Winter Habitat</vt:lpstr>
      <vt:lpstr>Additional Questions/Initiatives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DEA’s Initiatives to Improve CWA Permitting</dc:title>
  <dc:creator>Peake, Danny (KYTC)</dc:creator>
  <cp:lastModifiedBy>Peake, Danny (KYTC)</cp:lastModifiedBy>
  <cp:revision>60</cp:revision>
  <dcterms:created xsi:type="dcterms:W3CDTF">2016-08-18T17:55:48Z</dcterms:created>
  <dcterms:modified xsi:type="dcterms:W3CDTF">2016-09-02T13:53:04Z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